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0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EEC386-211B-4071-B8DF-3ADA70D8AA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3B4A59D-34D7-4370-97B4-90FC1472E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BD1AE30-C332-4593-A61E-4AF68568D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2F36D13-EE38-435A-99E0-9CE98E77E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9FA1451-7489-4948-B6D6-9B47F165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98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06116A-0720-4852-9E2A-09555716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399B653-65B1-40AE-9D85-28A27717C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96024F8-E43A-414B-9FD7-A383BD4A9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1B41CBB-6AA6-44C4-ABF9-E97CD75DB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B1894C0-08AB-4468-90E0-5B5DAC970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74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E83D96A-BD9E-4E2E-B100-56E7B47516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8DBBA0F-2CDF-4E22-80FB-8F2677717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94D08D0-C49D-462E-A46D-141AB4413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A05F02-913C-46C8-A154-2E6CEBAF0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3311E81-A55A-4B77-9DBD-CFA462C11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28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49BEF3-FBCF-4320-9A70-82EF8B92C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56171E5-F53A-4F95-9441-C35C5936D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878A4BC-CEBF-4015-B90E-BC99A4C4F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92E8C8C-C44F-430A-94C5-F643FA7E2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EB3AD58-6787-4114-92C7-3582C2D9C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335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5E0A2F-D714-486B-8DF4-8DA9D09DC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2FE4C72-41F7-4304-8F59-86C29ECAE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7F14C95-DF2A-4A36-AB71-B61BA93EB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BCE3AEA-DA38-4B6D-A187-D75AC6AF7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224C150-49EC-445D-9496-4474AA6B1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017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67F4CC-B535-4265-B1AA-479D770E8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0854F6E-37A9-4B86-A2DC-7F5584DBA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06D3041-F6EC-4F49-853C-7E469F5EB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D175D96-4852-459E-B544-352D18CC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F65FD51-C9EC-44A8-84BD-35425B49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EF8BB00-8C92-4DAF-9818-05D81DD32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19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EF6D6C-6551-4B1E-85AB-0BE805445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11DD3C4-CBBC-4CDF-854C-4DD080ED3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486D5D8-1FCC-47EF-A15D-398E2EC70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9D084FA-90B9-45B4-B613-8F6DFCE5BA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11E66DB7-7E16-4CB1-8483-5ED31D83D8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902386B-289C-45DC-BB67-42773DA2E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D4DAA60-8873-4889-A76E-572161E99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CC739FB-7706-4A48-B5DE-DB0BFCA4C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26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F8384D-4C4E-4EF7-9516-36B6BE4BA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AEB61CE-8A4E-4384-85D4-FC8EC41F3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BA56AB6-A5B4-4815-B569-438DFBDCB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5A96825-EF92-4DFA-909E-F4047537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675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F4957BE-6109-474E-9A1C-980646ECA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38DBC07-72FA-4168-86F7-D9BFA0798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3255672-F71F-444D-B2AF-AA67DF377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70951A-21C7-4678-BA1E-38B60BC6C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F2321EF-4FA4-44C5-9889-0D883D0AA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86AE079-404F-4D1E-A803-25F14BC89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F8358D0-0AE4-4801-B7F5-EE0B5D34B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C7FE5B5-DF11-4537-80B9-230E518BC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AD1525-3370-46FC-8807-4899929CA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458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8A75CC-1079-4841-9E48-C088EA69E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415F144-3A4C-4CE8-9FE5-B1E682B933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830D168-FB36-49D3-8C95-E555DA7B4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D4FB84C-8B31-443B-A604-183C9E02E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71AD295-1A74-40DE-B967-B1DEA9C53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81EEF1E-C715-4A17-A718-4146DBFE7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400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0DCA151-B8F7-42D7-8CD2-DCBF05C23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8FE3085-84BC-4AB9-813C-14CB34F16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6F52974-81E9-4477-8D45-EECADADEFC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45322-76E2-44BA-ABD0-CD488D62735F}" type="datetimeFigureOut">
              <a:rPr lang="en-US" smtClean="0"/>
              <a:t>11/9/2017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BBC08E2-6C08-4E02-94BD-B259C8A1B8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1AEFF87-7BFC-4FF7-A4CC-3C1F45A3F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D02CED-FD4B-4372-A20E-5BBDBB2375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742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www.numpy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scikits.appspot.com/sciki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ython.org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python.org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naconda.com/download/#window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169E82-3602-4896-8A9D-7DCE8273C5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232494A-E96A-498B-83B6-E19FC28212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…mainly for MATLAB Users</a:t>
            </a:r>
          </a:p>
        </p:txBody>
      </p:sp>
    </p:spTree>
    <p:extLst>
      <p:ext uri="{BB962C8B-B14F-4D97-AF65-F5344CB8AC3E}">
        <p14:creationId xmlns:p14="http://schemas.microsoft.com/office/powerpoint/2010/main" val="3112936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40BF962F-4C6F-461E-86F2-C43F56CC939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2E94A4F7-38E4-45EA-8E2E-CE1B5766B4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xmlns="" id="{63EE177E-C082-4EC6-8B4F-52D9F52D2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088" y="2236108"/>
            <a:ext cx="5170711" cy="3878033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05C7EBC3-4672-4DAB-81C2-58661FAFAED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DAE4B1-8BD4-4F88-80BA-4CE6A2811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/>
              <a:t>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9A6576-8837-4F49-84DC-46DCEC424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000" dirty="0" err="1">
                <a:solidFill>
                  <a:schemeClr val="bg1"/>
                </a:solidFill>
              </a:rPr>
              <a:t>Numpy</a:t>
            </a:r>
            <a:endParaRPr lang="en-US" sz="40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4000" dirty="0" err="1">
                <a:solidFill>
                  <a:schemeClr val="bg1"/>
                </a:solidFill>
              </a:rPr>
              <a:t>Matplotlib</a:t>
            </a:r>
            <a:endParaRPr lang="en-US" sz="40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4000" dirty="0" err="1">
                <a:solidFill>
                  <a:schemeClr val="bg1"/>
                </a:solidFill>
              </a:rPr>
              <a:t>Scipy</a:t>
            </a:r>
            <a:endParaRPr lang="en-US" sz="4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5CB8914D-7178-4AE4-BE21-3748FF18FFD6}"/>
              </a:ext>
            </a:extLst>
          </p:cNvPr>
          <p:cNvSpPr/>
          <p:nvPr/>
        </p:nvSpPr>
        <p:spPr>
          <a:xfrm>
            <a:off x="7255883" y="162905"/>
            <a:ext cx="44413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“The Python Package Index is a repository of software for the Python programming language. There are currently</a:t>
            </a:r>
            <a:r>
              <a:rPr lang="en-US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120231</a:t>
            </a:r>
            <a:r>
              <a:rPr lang="en-US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packages here.”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04752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7562A1-293A-4E50-9DAF-34C922B00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Numpy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BDF0CF7-E993-458D-873A-74FFB1EEC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30786" cy="4351338"/>
          </a:xfrm>
        </p:spPr>
        <p:txBody>
          <a:bodyPr/>
          <a:lstStyle/>
          <a:p>
            <a:r>
              <a:rPr lang="en-US" dirty="0"/>
              <a:t>Offers </a:t>
            </a:r>
            <a:r>
              <a:rPr lang="en-US" dirty="0" err="1"/>
              <a:t>Matlab-ish</a:t>
            </a:r>
            <a:r>
              <a:rPr lang="en-US" dirty="0"/>
              <a:t> capabilities within Python,</a:t>
            </a:r>
          </a:p>
          <a:p>
            <a:r>
              <a:rPr lang="en-US" dirty="0"/>
              <a:t>Fast array operations,</a:t>
            </a:r>
          </a:p>
          <a:p>
            <a:r>
              <a:rPr lang="en-US" dirty="0"/>
              <a:t>2D arrays, multi-D arrays, linear algebra etc.</a:t>
            </a:r>
          </a:p>
          <a:p>
            <a:r>
              <a:rPr lang="en-US" dirty="0">
                <a:hlinkClick r:id="rId2"/>
              </a:rPr>
              <a:t>http://www.numpy.org/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AFC9947-ACE6-4537-BD7D-5EFCCABF0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576763"/>
            <a:ext cx="2857500" cy="160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40296B8-8139-41AF-8375-B069A0DC0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9472" y="1690689"/>
            <a:ext cx="3890585" cy="448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668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E02F3C71-C981-4614-98EA-D6C494F8091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BDC3E22-C925-43D6-B9EC-372E5118F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9551" y="3224798"/>
            <a:ext cx="4042410" cy="25972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6DEEA4A-59AD-4E36-9D68-F03D344DD2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551" y="1081039"/>
            <a:ext cx="4042409" cy="7377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1EAD52-422F-4F48-8F88-ABD69759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16" y="640263"/>
            <a:ext cx="6204984" cy="1344975"/>
          </a:xfrm>
        </p:spPr>
        <p:txBody>
          <a:bodyPr>
            <a:normAutofit/>
          </a:bodyPr>
          <a:lstStyle/>
          <a:p>
            <a:r>
              <a:rPr lang="en-US" sz="4000"/>
              <a:t>Matplotlib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21515" y="2121762"/>
            <a:ext cx="6204984" cy="3626917"/>
          </a:xfrm>
        </p:spPr>
        <p:txBody>
          <a:bodyPr>
            <a:normAutofit/>
          </a:bodyPr>
          <a:lstStyle/>
          <a:p>
            <a:r>
              <a:rPr lang="en-US" sz="2400" dirty="0"/>
              <a:t>High quality plotting library </a:t>
            </a:r>
          </a:p>
          <a:p>
            <a:r>
              <a:rPr lang="en-US" sz="2400" dirty="0"/>
              <a:t>“…</a:t>
            </a:r>
            <a:r>
              <a:rPr lang="en-US" sz="2400" i="1" dirty="0"/>
              <a:t>you have full control of line styles, font properties, axes properties, </a:t>
            </a:r>
            <a:r>
              <a:rPr lang="en-US" sz="2400" i="1" dirty="0" err="1"/>
              <a:t>etc</a:t>
            </a:r>
            <a:r>
              <a:rPr lang="en-US" sz="2400" i="1" dirty="0"/>
              <a:t>, via an object oriented interface or via a set of functions familiar to MATLAB users</a:t>
            </a:r>
            <a:r>
              <a:rPr lang="en-US" sz="24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96726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6A1C97-CC7D-41BC-83CB-D9F6CAFE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Scipy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093DD34-F68B-474D-B6FF-4570B6194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56455" cy="4351338"/>
          </a:xfrm>
        </p:spPr>
        <p:txBody>
          <a:bodyPr/>
          <a:lstStyle/>
          <a:p>
            <a:r>
              <a:rPr lang="en-US" b="1" dirty="0"/>
              <a:t>Scientific Computing Tools for Python</a:t>
            </a:r>
            <a:endParaRPr lang="en-US" dirty="0"/>
          </a:p>
          <a:p>
            <a:r>
              <a:rPr lang="en-US" dirty="0"/>
              <a:t>Fundamental libraries for mathematics, science, and engineering,</a:t>
            </a:r>
          </a:p>
          <a:p>
            <a:r>
              <a:rPr lang="en-US" dirty="0"/>
              <a:t>Signal processing (</a:t>
            </a:r>
            <a:r>
              <a:rPr lang="en-US" dirty="0" err="1"/>
              <a:t>scipy.signal</a:t>
            </a:r>
            <a:r>
              <a:rPr lang="en-US" dirty="0"/>
              <a:t>)</a:t>
            </a:r>
          </a:p>
          <a:p>
            <a:r>
              <a:rPr lang="en-US" dirty="0"/>
              <a:t>“</a:t>
            </a:r>
            <a:r>
              <a:rPr lang="en-US" i="1" dirty="0" err="1"/>
              <a:t>SciKits</a:t>
            </a:r>
            <a:r>
              <a:rPr lang="en-US" i="1" dirty="0"/>
              <a:t> (short for SciPy Toolkits), are add-on packages for SciPy, hosted and developed separately from the main SciPy distribution.”</a:t>
            </a:r>
          </a:p>
          <a:p>
            <a:pPr lvl="1"/>
            <a:r>
              <a:rPr lang="en-US" i="1" dirty="0" err="1"/>
              <a:t>Scikit</a:t>
            </a:r>
            <a:r>
              <a:rPr lang="en-US" i="1" dirty="0"/>
              <a:t>-learn</a:t>
            </a:r>
          </a:p>
          <a:p>
            <a:pPr lvl="1"/>
            <a:r>
              <a:rPr lang="en-US" i="1" dirty="0" err="1"/>
              <a:t>Scikit</a:t>
            </a:r>
            <a:r>
              <a:rPr lang="en-US" i="1" dirty="0"/>
              <a:t>-image</a:t>
            </a:r>
          </a:p>
          <a:p>
            <a:pPr lvl="1"/>
            <a:r>
              <a:rPr lang="en-US" i="1" dirty="0">
                <a:hlinkClick r:id="rId2"/>
              </a:rPr>
              <a:t>http://scikits.appspot.com/scikits</a:t>
            </a:r>
            <a:r>
              <a:rPr lang="en-US" i="1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65B919F-3F42-43E0-B0BF-100E6428DC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67" t="11465" r="26067" b="7940"/>
          <a:stretch/>
        </p:blipFill>
        <p:spPr>
          <a:xfrm>
            <a:off x="8835317" y="1753992"/>
            <a:ext cx="3279028" cy="45361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1F279E9-3A88-42B0-A2EF-53D781CAD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358" y="506185"/>
            <a:ext cx="928512" cy="86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910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13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93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holding a sign&#10;&#10;Description generated with high confidence">
            <a:extLst>
              <a:ext uri="{FF2B5EF4-FFF2-40B4-BE49-F238E27FC236}">
                <a16:creationId xmlns:a16="http://schemas.microsoft.com/office/drawing/2014/main" xmlns="" id="{28C8B8BA-3F4A-4BEB-89DB-DC3DE7B92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977248"/>
            <a:ext cx="7347537" cy="49044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DED2A4-EE77-42AA-817A-9C276F04C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713643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Content Placeholder 3" descr="A person looking at the camera&#10;&#10;Description generated with high confidence">
            <a:extLst>
              <a:ext uri="{FF2B5EF4-FFF2-40B4-BE49-F238E27FC236}">
                <a16:creationId xmlns:a16="http://schemas.microsoft.com/office/drawing/2014/main" xmlns="" id="{758DC861-E807-478A-B0B6-582993AAE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7206" y="961812"/>
            <a:ext cx="4930987" cy="49309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A156A9-122B-4AFB-828D-7EF3D2FE4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Curious?</a:t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/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Give it a try!</a:t>
            </a:r>
          </a:p>
        </p:txBody>
      </p:sp>
    </p:spTree>
    <p:extLst>
      <p:ext uri="{BB962C8B-B14F-4D97-AF65-F5344CB8AC3E}">
        <p14:creationId xmlns:p14="http://schemas.microsoft.com/office/powerpoint/2010/main" val="1203484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D76F4D37-CB76-49EC-9C36-E3D1734296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4266838" y="961812"/>
            <a:ext cx="6731722" cy="49309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D1EA96-C2AE-4E43-A804-05C2487A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Presentation not intended to teach Python programming language.  </a:t>
            </a:r>
          </a:p>
        </p:txBody>
      </p:sp>
    </p:spTree>
    <p:extLst>
      <p:ext uri="{BB962C8B-B14F-4D97-AF65-F5344CB8AC3E}">
        <p14:creationId xmlns:p14="http://schemas.microsoft.com/office/powerpoint/2010/main" val="116644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xmlns="" id="{C9FEC1A3-D008-4B7E-81EB-5CCC99DC98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" t="-1" r="-405" b="4"/>
          <a:stretch/>
        </p:blipFill>
        <p:spPr>
          <a:xfrm>
            <a:off x="6097941" y="640082"/>
            <a:ext cx="5593316" cy="5577837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925467-D9FE-4B31-82E0-429D3E629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How </a:t>
            </a:r>
            <a:r>
              <a:rPr lang="en-US" dirty="0" smtClean="0"/>
              <a:t>did</a:t>
            </a:r>
            <a:r>
              <a:rPr lang="en-US" dirty="0" smtClean="0"/>
              <a:t> </a:t>
            </a:r>
            <a:r>
              <a:rPr lang="en-US" dirty="0"/>
              <a:t>I </a:t>
            </a:r>
            <a:r>
              <a:rPr lang="en-US" dirty="0" smtClean="0"/>
              <a:t>get started</a:t>
            </a:r>
            <a:r>
              <a:rPr lang="en-US" dirty="0"/>
              <a:t>?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2012 - Artificial Intelligence Course at UC Berkeley, </a:t>
            </a:r>
          </a:p>
          <a:p>
            <a:r>
              <a:rPr lang="en-US" dirty="0" err="1"/>
              <a:t>Matlab</a:t>
            </a:r>
            <a:r>
              <a:rPr lang="en-US" dirty="0"/>
              <a:t> license expensive for hobby projects (&gt;1000EUR),</a:t>
            </a:r>
          </a:p>
          <a:p>
            <a:r>
              <a:rPr lang="en-US" dirty="0"/>
              <a:t>Data science projects I wanted to experience with:</a:t>
            </a:r>
          </a:p>
          <a:p>
            <a:pPr lvl="1"/>
            <a:r>
              <a:rPr lang="en-US" dirty="0"/>
              <a:t>Machine Learning</a:t>
            </a:r>
          </a:p>
          <a:p>
            <a:pPr lvl="1"/>
            <a:r>
              <a:rPr lang="en-US" dirty="0"/>
              <a:t>Deep Learning</a:t>
            </a:r>
          </a:p>
          <a:p>
            <a:pPr lvl="1"/>
            <a:r>
              <a:rPr lang="en-US" dirty="0"/>
              <a:t>Web apps, interactive, scientific plots</a:t>
            </a:r>
          </a:p>
          <a:p>
            <a:pPr lvl="1"/>
            <a:r>
              <a:rPr lang="en-US" dirty="0"/>
              <a:t>SDR, </a:t>
            </a:r>
            <a:r>
              <a:rPr lang="en-US" dirty="0" err="1"/>
              <a:t>Gnuradio</a:t>
            </a:r>
            <a:endParaRPr lang="en-US" dirty="0"/>
          </a:p>
          <a:p>
            <a:pPr lvl="1"/>
            <a:r>
              <a:rPr lang="en-US" dirty="0"/>
              <a:t>Etc.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35E462F-E0F8-467A-8A59-E1177DB20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452" y="2023382"/>
            <a:ext cx="1039289" cy="42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773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0E02442B-BFCE-4D94-A053-748333A3C5C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"/>
            <a:ext cx="4636008" cy="6857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BB3E20D-25DC-444D-B462-2956A1F590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6" t="-2" b="3"/>
          <a:stretch/>
        </p:blipFill>
        <p:spPr>
          <a:xfrm>
            <a:off x="5128071" y="1230086"/>
            <a:ext cx="6424267" cy="4987834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4BE59D-702C-4F5D-980F-02CE161C0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What it 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8D14087-C41F-4C55-8CEF-31B962D54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1"/>
            <a:ext cx="3667036" cy="3779520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Open source, </a:t>
            </a:r>
            <a:r>
              <a:rPr lang="en-US" sz="1800" b="1" dirty="0">
                <a:solidFill>
                  <a:schemeClr val="bg1"/>
                </a:solidFill>
              </a:rPr>
              <a:t>general-purpose</a:t>
            </a:r>
            <a:r>
              <a:rPr lang="en-US" sz="1800" dirty="0">
                <a:solidFill>
                  <a:schemeClr val="bg1"/>
                </a:solidFill>
              </a:rPr>
              <a:t> language,</a:t>
            </a:r>
          </a:p>
          <a:p>
            <a:r>
              <a:rPr lang="en-US" sz="1800" b="1" dirty="0">
                <a:solidFill>
                  <a:schemeClr val="bg1"/>
                </a:solidFill>
              </a:rPr>
              <a:t>Object Oriented, </a:t>
            </a:r>
            <a:r>
              <a:rPr lang="en-US" sz="1800" dirty="0">
                <a:solidFill>
                  <a:schemeClr val="bg1"/>
                </a:solidFill>
              </a:rPr>
              <a:t>Procedural, Functional</a:t>
            </a:r>
            <a:r>
              <a:rPr lang="en-US" sz="1800" b="1" dirty="0">
                <a:solidFill>
                  <a:schemeClr val="bg1"/>
                </a:solidFill>
              </a:rPr>
              <a:t>,</a:t>
            </a:r>
          </a:p>
          <a:p>
            <a:r>
              <a:rPr lang="en-US" sz="1800" b="1" dirty="0">
                <a:solidFill>
                  <a:schemeClr val="bg1"/>
                </a:solidFill>
              </a:rPr>
              <a:t>Interpreted</a:t>
            </a:r>
            <a:r>
              <a:rPr lang="en-US" sz="1800" dirty="0">
                <a:solidFill>
                  <a:schemeClr val="bg1"/>
                </a:solidFill>
              </a:rPr>
              <a:t> language (…</a:t>
            </a:r>
            <a:r>
              <a:rPr lang="en-US" sz="1800" i="1" dirty="0">
                <a:solidFill>
                  <a:schemeClr val="bg1"/>
                </a:solidFill>
              </a:rPr>
              <a:t>although standalone executable can be compiled</a:t>
            </a:r>
            <a:r>
              <a:rPr lang="en-US" sz="1800" dirty="0">
                <a:solidFill>
                  <a:schemeClr val="bg1"/>
                </a:solidFill>
              </a:rPr>
              <a:t>) </a:t>
            </a:r>
          </a:p>
          <a:p>
            <a:r>
              <a:rPr lang="en-US" sz="1800" b="1" dirty="0">
                <a:solidFill>
                  <a:schemeClr val="bg1"/>
                </a:solidFill>
              </a:rPr>
              <a:t>Dynamical </a:t>
            </a:r>
            <a:r>
              <a:rPr lang="en-US" sz="1800" dirty="0">
                <a:solidFill>
                  <a:schemeClr val="bg1"/>
                </a:solidFill>
              </a:rPr>
              <a:t>typing </a:t>
            </a:r>
          </a:p>
          <a:p>
            <a:r>
              <a:rPr lang="en-US" sz="1800" dirty="0">
                <a:solidFill>
                  <a:schemeClr val="bg1"/>
                </a:solidFill>
              </a:rPr>
              <a:t>Excellent </a:t>
            </a:r>
            <a:r>
              <a:rPr lang="en-US" sz="1800" b="1" dirty="0">
                <a:solidFill>
                  <a:schemeClr val="bg1"/>
                </a:solidFill>
              </a:rPr>
              <a:t>interactive</a:t>
            </a:r>
            <a:r>
              <a:rPr lang="en-US" sz="1800" dirty="0">
                <a:solidFill>
                  <a:schemeClr val="bg1"/>
                </a:solidFill>
              </a:rPr>
              <a:t> environment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511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7EC15F-4E2E-461A-A8F8-74F565D41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 fontScale="90000"/>
          </a:bodyPr>
          <a:lstStyle/>
          <a:p>
            <a:r>
              <a:rPr lang="en-US" dirty="0"/>
              <a:t>The 2017 Top Programming Languages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ACDC83A5-08A7-4F39-8C81-CE8037988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9288" y="2859825"/>
            <a:ext cx="5126037" cy="294333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65C2A8D-A652-4C50-8B3B-5459A282AB8D}"/>
              </a:ext>
            </a:extLst>
          </p:cNvPr>
          <p:cNvSpPr/>
          <p:nvPr/>
        </p:nvSpPr>
        <p:spPr>
          <a:xfrm>
            <a:off x="607658" y="619416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https://spectrum.ieee.org/computing/software/the-2017-top-programming-languages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BF3B911B-B480-44AA-BD4B-512AAF495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7536" y="713693"/>
            <a:ext cx="5108407" cy="5108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97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3">
            <a:extLst>
              <a:ext uri="{FF2B5EF4-FFF2-40B4-BE49-F238E27FC236}">
                <a16:creationId xmlns:a16="http://schemas.microsoft.com/office/drawing/2014/main" xmlns="" id="{5746BDB5-FFA5-4A99-8160-0FCD5DACF9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909" r="-73" b="2"/>
          <a:stretch/>
        </p:blipFill>
        <p:spPr>
          <a:xfrm>
            <a:off x="4708974" y="2438400"/>
            <a:ext cx="7118354" cy="3735976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99D03A-FBEA-41D9-9E84-013B7CF05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US" dirty="0"/>
              <a:t>Distributions</a:t>
            </a:r>
          </a:p>
        </p:txBody>
      </p:sp>
      <p:sp>
        <p:nvSpPr>
          <p:cNvPr id="15" name="Content Placeholder 8"/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sz="2400" dirty="0"/>
              <a:t>Two major versions at the moment:</a:t>
            </a:r>
          </a:p>
          <a:p>
            <a:pPr lvl="1"/>
            <a:r>
              <a:rPr lang="en-US" sz="1800" dirty="0"/>
              <a:t>Python 2.7.x</a:t>
            </a:r>
          </a:p>
          <a:p>
            <a:pPr lvl="1"/>
            <a:r>
              <a:rPr lang="en-US" sz="1800" dirty="0"/>
              <a:t>Python 3.x</a:t>
            </a:r>
          </a:p>
          <a:p>
            <a:pPr lvl="1"/>
            <a:r>
              <a:rPr lang="en-US" sz="1800" dirty="0">
                <a:hlinkClick r:id="rId3"/>
              </a:rPr>
              <a:t>http://www.python.org</a:t>
            </a:r>
            <a:endParaRPr lang="en-US" sz="1800" dirty="0"/>
          </a:p>
          <a:p>
            <a:pPr lvl="1"/>
            <a:r>
              <a:rPr lang="en-US" sz="1800" dirty="0"/>
              <a:t>You probably want 3.x if you are starting from scratch</a:t>
            </a:r>
          </a:p>
          <a:p>
            <a:endParaRPr lang="en-US" sz="2400" dirty="0"/>
          </a:p>
          <a:p>
            <a:r>
              <a:rPr lang="en-US" sz="2400" dirty="0"/>
              <a:t>Multiple scientific bundle </a:t>
            </a:r>
          </a:p>
          <a:p>
            <a:pPr lvl="1"/>
            <a:r>
              <a:rPr lang="en-US" sz="1800" dirty="0"/>
              <a:t>Enthought Canopy</a:t>
            </a:r>
          </a:p>
          <a:p>
            <a:pPr lvl="1"/>
            <a:r>
              <a:rPr lang="en-US" sz="1800" dirty="0" err="1"/>
              <a:t>WinPython</a:t>
            </a:r>
            <a:endParaRPr lang="en-US" sz="1800" dirty="0"/>
          </a:p>
          <a:p>
            <a:pPr lvl="1"/>
            <a:r>
              <a:rPr lang="en-US" sz="1800" dirty="0"/>
              <a:t>Python(</a:t>
            </a:r>
            <a:r>
              <a:rPr lang="en-US" sz="1800" dirty="0" err="1"/>
              <a:t>x,y</a:t>
            </a:r>
            <a:r>
              <a:rPr lang="en-US" sz="1800" dirty="0"/>
              <a:t>)¶</a:t>
            </a:r>
          </a:p>
          <a:p>
            <a:pPr lvl="1"/>
            <a:r>
              <a:rPr lang="en-US" sz="1800" b="1" dirty="0"/>
              <a:t>Continuum Analytics Anaconda</a:t>
            </a:r>
          </a:p>
        </p:txBody>
      </p:sp>
    </p:spTree>
    <p:extLst>
      <p:ext uri="{BB962C8B-B14F-4D97-AF65-F5344CB8AC3E}">
        <p14:creationId xmlns:p14="http://schemas.microsoft.com/office/powerpoint/2010/main" val="2678103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FCC0E7C-BBE2-454D-ABFA-B0F05CB8A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301" y="1820333"/>
            <a:ext cx="4036181" cy="4036181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2C6482-3F35-473E-8618-3D1300F4E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401351-6510-4C99-9E39-15BCC7BB5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28169" cy="339951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Python comes pre-installed with Mac OS X and Linux.</a:t>
            </a:r>
          </a:p>
          <a:p>
            <a:r>
              <a:rPr lang="en-US" sz="2000" dirty="0">
                <a:solidFill>
                  <a:schemeClr val="bg1"/>
                </a:solidFill>
              </a:rPr>
              <a:t>Windows binaries from </a:t>
            </a:r>
            <a:r>
              <a:rPr lang="en-US" sz="2000" dirty="0">
                <a:solidFill>
                  <a:schemeClr val="bg1"/>
                </a:solidFill>
                <a:hlinkClick r:id="rId3"/>
              </a:rPr>
              <a:t>http://python.org/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Anaconda</a:t>
            </a:r>
            <a:r>
              <a:rPr lang="en-US" sz="2000" dirty="0">
                <a:solidFill>
                  <a:schemeClr val="bg1"/>
                </a:solidFill>
              </a:rPr>
              <a:t> for Scientific work </a:t>
            </a:r>
            <a:r>
              <a:rPr lang="en-US" sz="2000" dirty="0">
                <a:solidFill>
                  <a:schemeClr val="bg1"/>
                </a:solidFill>
                <a:hlinkClick r:id="rId4"/>
              </a:rPr>
              <a:t>https://www.anaconda.com/download/#windows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Portable Python </a:t>
            </a:r>
            <a:r>
              <a:rPr lang="en-US" sz="2000" dirty="0">
                <a:solidFill>
                  <a:schemeClr val="bg1"/>
                </a:solidFill>
              </a:rPr>
              <a:t>also available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7095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1EDFE0C-DF67-45AF-AB4B-9582E5AE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97C0F16-693B-49DF-97A9-D17A427E3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16888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Python IDE – IDLE</a:t>
            </a:r>
          </a:p>
          <a:p>
            <a:r>
              <a:rPr lang="en-US" dirty="0" err="1"/>
              <a:t>PyScripter</a:t>
            </a:r>
            <a:r>
              <a:rPr lang="en-US" dirty="0"/>
              <a:t> (Portable python)</a:t>
            </a:r>
          </a:p>
          <a:p>
            <a:r>
              <a:rPr lang="en-US" b="1" dirty="0"/>
              <a:t>Spyder (Anaconda) – </a:t>
            </a:r>
            <a:r>
              <a:rPr lang="en-US" b="1" dirty="0" err="1"/>
              <a:t>Matlab</a:t>
            </a:r>
            <a:r>
              <a:rPr lang="en-US" b="1" dirty="0"/>
              <a:t> like experience</a:t>
            </a:r>
          </a:p>
          <a:p>
            <a:r>
              <a:rPr lang="en-US" b="1" dirty="0" err="1"/>
              <a:t>Jupyter</a:t>
            </a:r>
            <a:endParaRPr lang="en-US" b="1" dirty="0"/>
          </a:p>
          <a:p>
            <a:r>
              <a:rPr lang="en-US" dirty="0" err="1"/>
              <a:t>PyDev</a:t>
            </a:r>
            <a:r>
              <a:rPr lang="en-US" dirty="0"/>
              <a:t> (Eclipse plugin)</a:t>
            </a:r>
          </a:p>
          <a:p>
            <a:r>
              <a:rPr lang="en-US" dirty="0" err="1"/>
              <a:t>PyCharm</a:t>
            </a:r>
            <a:r>
              <a:rPr lang="en-US" dirty="0"/>
              <a:t> (</a:t>
            </a:r>
            <a:r>
              <a:rPr lang="en-US" dirty="0" err="1"/>
              <a:t>JetBrains</a:t>
            </a:r>
            <a:r>
              <a:rPr lang="en-US" dirty="0"/>
              <a:t> – IntelliJ IDEA) </a:t>
            </a:r>
          </a:p>
          <a:p>
            <a:r>
              <a:rPr lang="en-US" dirty="0"/>
              <a:t>Atom (…cool kids)</a:t>
            </a:r>
          </a:p>
          <a:p>
            <a:r>
              <a:rPr lang="en-US" dirty="0"/>
              <a:t>Visual Studio</a:t>
            </a:r>
          </a:p>
          <a:p>
            <a:r>
              <a:rPr lang="en-US" dirty="0"/>
              <a:t>Notepad++</a:t>
            </a:r>
          </a:p>
          <a:p>
            <a:r>
              <a:rPr lang="en-US" dirty="0"/>
              <a:t>….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03883F6-6BF8-4C75-BAC2-73FEA5A27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316" y="1127724"/>
            <a:ext cx="2680051" cy="27649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4C119C7-A083-474F-B0BD-23A9EFE9E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0426" y="757311"/>
            <a:ext cx="2748185" cy="20024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63F80A3-F147-433F-920E-4E9DBE778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38946" y="4822228"/>
            <a:ext cx="2062832" cy="19213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BBBCFEA-AA80-4105-9762-6B1E33BF9E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430" y="3233575"/>
            <a:ext cx="3314700" cy="1381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04AAB8E-0D77-4E66-9A10-053C594888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8744" y="4263056"/>
            <a:ext cx="3141816" cy="21446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E0F6FCB6-2216-4E6D-A084-2F13657AB6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53078" y="1938163"/>
            <a:ext cx="3038475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482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miling for the camera&#10;&#10;Description generated with high confidence">
            <a:extLst>
              <a:ext uri="{FF2B5EF4-FFF2-40B4-BE49-F238E27FC236}">
                <a16:creationId xmlns:a16="http://schemas.microsoft.com/office/drawing/2014/main" xmlns="" id="{04DAC554-8EBA-4AB1-A60B-8E0BB3464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985" y="2629418"/>
            <a:ext cx="4260814" cy="2418011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CB7DD2-D64C-41F5-9180-E97B20702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1288F81-56DA-4C12-88FD-DFBC9D56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28169" cy="3399518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Online documentation available at: </a:t>
            </a:r>
            <a:r>
              <a:rPr lang="en-US" sz="2000">
                <a:solidFill>
                  <a:schemeClr val="bg1"/>
                </a:solidFill>
                <a:hlinkClick r:id="rId3"/>
              </a:rPr>
              <a:t>https://docs.python.org/3/</a:t>
            </a:r>
            <a:r>
              <a:rPr lang="en-US" sz="2000">
                <a:solidFill>
                  <a:schemeClr val="bg1"/>
                </a:solidFill>
              </a:rPr>
              <a:t>,</a:t>
            </a:r>
          </a:p>
          <a:p>
            <a:r>
              <a:rPr lang="en-US" sz="2000">
                <a:solidFill>
                  <a:schemeClr val="bg1"/>
                </a:solidFill>
              </a:rPr>
              <a:t>IDE help links to online documentation,</a:t>
            </a:r>
          </a:p>
          <a:p>
            <a:r>
              <a:rPr lang="en-US" sz="2000">
                <a:solidFill>
                  <a:schemeClr val="bg1"/>
                </a:solidFill>
              </a:rPr>
              <a:t>Local files – pdf, html, etc.,</a:t>
            </a:r>
          </a:p>
          <a:p>
            <a:r>
              <a:rPr lang="en-US" sz="2000">
                <a:solidFill>
                  <a:schemeClr val="bg1"/>
                </a:solidFill>
              </a:rPr>
              <a:t>IDE code completion,</a:t>
            </a:r>
          </a:p>
          <a:p>
            <a:r>
              <a:rPr lang="en-US" sz="2000">
                <a:solidFill>
                  <a:schemeClr val="bg1"/>
                </a:solidFill>
              </a:rPr>
              <a:t>Many Matlab-Python cheat sheets</a:t>
            </a:r>
          </a:p>
          <a:p>
            <a:pPr lvl="1"/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517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387</Words>
  <Application>Microsoft Office PowerPoint</Application>
  <PresentationFormat>Widescreen</PresentationFormat>
  <Paragraphs>77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Introduction to Python</vt:lpstr>
      <vt:lpstr>Presentation not intended to teach Python programming language.  </vt:lpstr>
      <vt:lpstr>How did I get started?</vt:lpstr>
      <vt:lpstr>What it is?</vt:lpstr>
      <vt:lpstr>The 2017 Top Programming Languages</vt:lpstr>
      <vt:lpstr>Distributions</vt:lpstr>
      <vt:lpstr>Installation</vt:lpstr>
      <vt:lpstr>IDE</vt:lpstr>
      <vt:lpstr>Documentation</vt:lpstr>
      <vt:lpstr>Packages</vt:lpstr>
      <vt:lpstr>Numpy</vt:lpstr>
      <vt:lpstr>Matplotlib</vt:lpstr>
      <vt:lpstr>Scipy</vt:lpstr>
      <vt:lpstr>Demo</vt:lpstr>
      <vt:lpstr>Curious?  Give it a try!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Python</dc:title>
  <dc:creator>cristian coman</dc:creator>
  <cp:lastModifiedBy>Coman Cristian</cp:lastModifiedBy>
  <cp:revision>35</cp:revision>
  <dcterms:created xsi:type="dcterms:W3CDTF">2017-10-26T04:54:09Z</dcterms:created>
  <dcterms:modified xsi:type="dcterms:W3CDTF">2017-11-09T08:07:44Z</dcterms:modified>
</cp:coreProperties>
</file>

<file path=docProps/thumbnail.jpeg>
</file>